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300" r:id="rId4"/>
    <p:sldId id="322" r:id="rId5"/>
    <p:sldId id="323" r:id="rId6"/>
    <p:sldId id="325" r:id="rId7"/>
    <p:sldId id="324" r:id="rId8"/>
    <p:sldId id="326" r:id="rId9"/>
    <p:sldId id="327" r:id="rId10"/>
    <p:sldId id="331" r:id="rId11"/>
    <p:sldId id="332" r:id="rId12"/>
    <p:sldId id="333" r:id="rId13"/>
    <p:sldId id="336" r:id="rId14"/>
    <p:sldId id="337" r:id="rId15"/>
    <p:sldId id="339" r:id="rId16"/>
    <p:sldId id="340" r:id="rId17"/>
    <p:sldId id="330" r:id="rId18"/>
    <p:sldId id="334" r:id="rId19"/>
    <p:sldId id="335" r:id="rId20"/>
    <p:sldId id="342" r:id="rId21"/>
    <p:sldId id="343" r:id="rId22"/>
    <p:sldId id="329" r:id="rId23"/>
    <p:sldId id="328" r:id="rId24"/>
    <p:sldId id="26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21345C"/>
    <a:srgbClr val="2A345C"/>
    <a:srgbClr val="1C2244"/>
    <a:srgbClr val="F1ECE6"/>
    <a:srgbClr val="0F1225"/>
    <a:srgbClr val="6D8CAC"/>
    <a:srgbClr val="326393"/>
    <a:srgbClr val="C9CACF"/>
    <a:srgbClr val="CAB5B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2707893" y="2226905"/>
            <a:ext cx="67762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</a:rPr>
              <a:t>음식물 쓰레기 감소를 위한</a:t>
            </a:r>
            <a:endParaRPr lang="en-US" altLang="ko-KR" sz="4400">
              <a:solidFill>
                <a:schemeClr val="bg1"/>
              </a:solidFill>
            </a:endParaRPr>
          </a:p>
          <a:p>
            <a:pPr algn="ctr"/>
            <a:r>
              <a:rPr lang="ko-KR" altLang="en-US" sz="4400">
                <a:solidFill>
                  <a:schemeClr val="bg1"/>
                </a:solidFill>
              </a:rPr>
              <a:t>구내식당 예약 시스템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645926" y="391791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2023.06.14</a:t>
            </a: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캡스톤 디자인 </a:t>
            </a:r>
            <a:r>
              <a:rPr lang="ko-KR" altLang="ko-KR" sz="1800" i="0" u="none" strike="noStrike" cap="none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Ⅰ</a:t>
            </a:r>
            <a:r>
              <a:rPr lang="en-US" altLang="ko-KR" sz="1800" i="0" u="none" strike="noStrike" cap="none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 </a:t>
            </a:r>
            <a:r>
              <a:rPr lang="ko-KR" altLang="en-US" sz="1800" i="0" u="none" strike="noStrike" cap="none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Arial"/>
              </a:rPr>
              <a:t>최종발표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10D2E-6003-84B4-2001-8711000FA9E9}"/>
              </a:ext>
            </a:extLst>
          </p:cNvPr>
          <p:cNvSpPr txBox="1"/>
          <p:nvPr/>
        </p:nvSpPr>
        <p:spPr>
          <a:xfrm>
            <a:off x="9088949" y="5150966"/>
            <a:ext cx="1107996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지도교수</a:t>
            </a:r>
            <a:endParaRPr lang="en-US" altLang="ko-KR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팀장</a:t>
            </a:r>
            <a:endParaRPr lang="en-US" altLang="ko-KR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팀원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2B345-1CEE-B81D-3E33-DF2C555E134D}"/>
              </a:ext>
            </a:extLst>
          </p:cNvPr>
          <p:cNvCxnSpPr>
            <a:cxnSpLocks/>
          </p:cNvCxnSpPr>
          <p:nvPr/>
        </p:nvCxnSpPr>
        <p:spPr>
          <a:xfrm>
            <a:off x="10280072" y="5218545"/>
            <a:ext cx="0" cy="12260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3BBDF8-0793-1B77-DE58-C83AE819D6D9}"/>
              </a:ext>
            </a:extLst>
          </p:cNvPr>
          <p:cNvSpPr txBox="1"/>
          <p:nvPr/>
        </p:nvSpPr>
        <p:spPr>
          <a:xfrm>
            <a:off x="10363200" y="5150966"/>
            <a:ext cx="1622560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김차종</a:t>
            </a:r>
            <a:endParaRPr lang="en-US" altLang="ko-KR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김기범</a:t>
            </a:r>
            <a:endParaRPr lang="en-US" altLang="ko-KR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</a:rPr>
              <a:t>조성훈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정형목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8909-3E61-D00F-FB98-A5CD4C674E69}"/>
              </a:ext>
            </a:extLst>
          </p:cNvPr>
          <p:cNvSpPr txBox="1"/>
          <p:nvPr/>
        </p:nvSpPr>
        <p:spPr>
          <a:xfrm>
            <a:off x="375466" y="1029959"/>
            <a:ext cx="9679709" cy="61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>
                <a:solidFill>
                  <a:schemeClr val="bg1"/>
                </a:solidFill>
              </a:rPr>
              <a:t>프로젝트 일정표</a:t>
            </a:r>
            <a:endParaRPr lang="en-US" altLang="ko-KR" sz="2000">
              <a:solidFill>
                <a:schemeClr val="bg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255B1-60D5-8CBA-A8F5-A39F17B17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424848"/>
              </p:ext>
            </p:extLst>
          </p:nvPr>
        </p:nvGraphicFramePr>
        <p:xfrm>
          <a:off x="1625455" y="2173287"/>
          <a:ext cx="8589966" cy="3849003"/>
        </p:xfrm>
        <a:graphic>
          <a:graphicData uri="http://schemas.openxmlformats.org/drawingml/2006/table">
            <a:tbl>
              <a:tblPr/>
              <a:tblGrid>
                <a:gridCol w="2786393">
                  <a:extLst>
                    <a:ext uri="{9D8B030D-6E8A-4147-A177-3AD203B41FA5}">
                      <a16:colId xmlns:a16="http://schemas.microsoft.com/office/drawing/2014/main" val="3247324251"/>
                    </a:ext>
                  </a:extLst>
                </a:gridCol>
                <a:gridCol w="2786393">
                  <a:extLst>
                    <a:ext uri="{9D8B030D-6E8A-4147-A177-3AD203B41FA5}">
                      <a16:colId xmlns:a16="http://schemas.microsoft.com/office/drawing/2014/main" val="2723998732"/>
                    </a:ext>
                  </a:extLst>
                </a:gridCol>
                <a:gridCol w="603436">
                  <a:extLst>
                    <a:ext uri="{9D8B030D-6E8A-4147-A177-3AD203B41FA5}">
                      <a16:colId xmlns:a16="http://schemas.microsoft.com/office/drawing/2014/main" val="4259154595"/>
                    </a:ext>
                  </a:extLst>
                </a:gridCol>
                <a:gridCol w="603436">
                  <a:extLst>
                    <a:ext uri="{9D8B030D-6E8A-4147-A177-3AD203B41FA5}">
                      <a16:colId xmlns:a16="http://schemas.microsoft.com/office/drawing/2014/main" val="71232968"/>
                    </a:ext>
                  </a:extLst>
                </a:gridCol>
                <a:gridCol w="603436">
                  <a:extLst>
                    <a:ext uri="{9D8B030D-6E8A-4147-A177-3AD203B41FA5}">
                      <a16:colId xmlns:a16="http://schemas.microsoft.com/office/drawing/2014/main" val="3785010109"/>
                    </a:ext>
                  </a:extLst>
                </a:gridCol>
                <a:gridCol w="603436">
                  <a:extLst>
                    <a:ext uri="{9D8B030D-6E8A-4147-A177-3AD203B41FA5}">
                      <a16:colId xmlns:a16="http://schemas.microsoft.com/office/drawing/2014/main" val="3887660162"/>
                    </a:ext>
                  </a:extLst>
                </a:gridCol>
                <a:gridCol w="603436">
                  <a:extLst>
                    <a:ext uri="{9D8B030D-6E8A-4147-A177-3AD203B41FA5}">
                      <a16:colId xmlns:a16="http://schemas.microsoft.com/office/drawing/2014/main" val="3703102512"/>
                    </a:ext>
                  </a:extLst>
                </a:gridCol>
              </a:tblGrid>
              <a:tr h="31036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구분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추진내용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추진일정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922453"/>
                  </a:ext>
                </a:extLst>
              </a:tr>
              <a:tr h="310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5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2</a:t>
                      </a: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5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3</a:t>
                      </a: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5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4</a:t>
                      </a: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5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5</a:t>
                      </a: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5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6</a:t>
                      </a: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520690"/>
                  </a:ext>
                </a:extLst>
              </a:tr>
              <a:tr h="32421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계획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프로젝트 계획 수립 및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구현 방향 협의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239210"/>
                  </a:ext>
                </a:extLst>
              </a:tr>
              <a:tr h="324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86301"/>
                  </a:ext>
                </a:extLst>
              </a:tr>
              <a:tr h="3242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화면</a:t>
                      </a:r>
                      <a:r>
                        <a:rPr lang="en-US" altLang="ko-KR" sz="95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, </a:t>
                      </a:r>
                      <a:r>
                        <a:rPr lang="en-US" sz="95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DB </a:t>
                      </a: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설계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30883"/>
                  </a:ext>
                </a:extLst>
              </a:tr>
              <a:tr h="32421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개발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회원가입</a:t>
                      </a:r>
                      <a:r>
                        <a:rPr lang="en-US" altLang="ko-KR" sz="95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, </a:t>
                      </a: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로그인 구현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068966"/>
                  </a:ext>
                </a:extLst>
              </a:tr>
              <a:tr h="324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일반 사용자용 서비스 구현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50428"/>
                  </a:ext>
                </a:extLst>
              </a:tr>
              <a:tr h="324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식당 관리자용 서비스 구현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631481"/>
                  </a:ext>
                </a:extLst>
              </a:tr>
              <a:tr h="3242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결제 및 </a:t>
                      </a:r>
                      <a:r>
                        <a:rPr lang="en-US" altLang="ko-KR" sz="95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QR </a:t>
                      </a: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서비스 구현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48267"/>
                  </a:ext>
                </a:extLst>
              </a:tr>
              <a:tr h="3242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배포 준비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통합 배포 준비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924400"/>
                  </a:ext>
                </a:extLst>
              </a:tr>
              <a:tr h="3242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배포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웹</a:t>
                      </a:r>
                      <a:r>
                        <a:rPr lang="en-US" altLang="ko-KR" sz="950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, </a:t>
                      </a:r>
                      <a:r>
                        <a:rPr lang="ko-KR" altLang="en-US" sz="950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앱 서비스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485988"/>
                  </a:ext>
                </a:extLst>
              </a:tr>
              <a:tr h="310368"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이후 안정화 및 기능개선</a:t>
                      </a:r>
                      <a:r>
                        <a:rPr lang="en-US" altLang="ko-KR" sz="95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, </a:t>
                      </a:r>
                      <a:r>
                        <a:rPr lang="ko-KR" altLang="en-US" sz="950" b="1" kern="0" spc="0">
                          <a:solidFill>
                            <a:srgbClr val="000000"/>
                          </a:solidFill>
                          <a:effectLst/>
                          <a:ea typeface="굴림" panose="020B0600000101010101" pitchFamily="50" charset="-127"/>
                        </a:rPr>
                        <a:t>추가 예정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367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01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- WEB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0DF1A5-D552-905D-EA50-45C1D587D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37" y="1856080"/>
            <a:ext cx="6214913" cy="2975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로그인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초기 설정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08CA38-3842-3D82-0709-B5C34A3D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295" y="3429000"/>
            <a:ext cx="6005827" cy="29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5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- WEB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메인화면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C8BAC-4A65-C60F-396E-7B0815C2C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6" y="1538653"/>
            <a:ext cx="6010157" cy="29779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494529-53B3-3411-C487-D78755CA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47" y="3537532"/>
            <a:ext cx="6207487" cy="30757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8727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- WEB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메뉴 관리 화면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42D66-A81B-B7A9-8C1D-525A65E1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31" y="1730502"/>
            <a:ext cx="8885737" cy="44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- WEB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메뉴 관리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7B5CF8-2504-9B16-3983-E5265ED9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6" y="1840173"/>
            <a:ext cx="5942209" cy="29442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9B660A-60A6-4D5C-4145-3A53B017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625" y="3216998"/>
            <a:ext cx="6326909" cy="31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4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- WEB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가변 메뉴</a:t>
            </a:r>
            <a:r>
              <a:rPr lang="en-US" altLang="ko-KR" sz="2000">
                <a:solidFill>
                  <a:schemeClr val="bg1"/>
                </a:solidFill>
              </a:rPr>
              <a:t>(</a:t>
            </a:r>
            <a:r>
              <a:rPr lang="ko-KR" altLang="en-US" sz="2000">
                <a:solidFill>
                  <a:schemeClr val="bg1"/>
                </a:solidFill>
              </a:rPr>
              <a:t>백반</a:t>
            </a:r>
            <a:r>
              <a:rPr lang="en-US" altLang="ko-KR" sz="2000">
                <a:solidFill>
                  <a:schemeClr val="bg1"/>
                </a:solidFill>
              </a:rPr>
              <a:t>)</a:t>
            </a:r>
            <a:r>
              <a:rPr lang="ko-KR" altLang="en-US" sz="2000">
                <a:solidFill>
                  <a:schemeClr val="bg1"/>
                </a:solidFill>
              </a:rPr>
              <a:t> 관리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0AFC89-FC47-2315-9A33-84B23568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6" y="1730502"/>
            <a:ext cx="6182352" cy="3063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936837-3A1D-AFBB-3921-2FE2D75E7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57" y="3429000"/>
            <a:ext cx="6182352" cy="306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- WEB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설정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BBB249-1304-1856-8240-FC6EBD69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6" y="1536251"/>
            <a:ext cx="6095998" cy="30204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7B9DA2-B6FA-FA73-04BB-8486201A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093" y="3475421"/>
            <a:ext cx="6408233" cy="31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7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D9AD37-95C4-AB16-F9C6-56AC62DF658F}"/>
              </a:ext>
            </a:extLst>
          </p:cNvPr>
          <p:cNvSpPr txBox="1"/>
          <p:nvPr/>
        </p:nvSpPr>
        <p:spPr>
          <a:xfrm>
            <a:off x="281932" y="189376"/>
            <a:ext cx="4846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</a:t>
            </a:r>
            <a:r>
              <a:rPr lang="en-US" altLang="ko-KR" sz="3600">
                <a:solidFill>
                  <a:schemeClr val="bg1"/>
                </a:solidFill>
              </a:rPr>
              <a:t> – WEB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4" name="web">
            <a:hlinkClick r:id="" action="ppaction://media"/>
            <a:extLst>
              <a:ext uri="{FF2B5EF4-FFF2-40B4-BE49-F238E27FC236}">
                <a16:creationId xmlns:a16="http://schemas.microsoft.com/office/drawing/2014/main" id="{D1EBC947-5406-C24F-50CB-302255AE8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009" y="2080832"/>
            <a:ext cx="8705981" cy="429336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C1E53DC-E2DA-7BF3-2DF9-252DE63D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038" y="2173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AAF82-5A16-DCE6-546D-9DF1D0D40C31}"/>
              </a:ext>
            </a:extLst>
          </p:cNvPr>
          <p:cNvSpPr txBox="1"/>
          <p:nvPr/>
        </p:nvSpPr>
        <p:spPr>
          <a:xfrm>
            <a:off x="375466" y="1029959"/>
            <a:ext cx="967970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</a:rPr>
              <a:t>Web</a:t>
            </a:r>
            <a:r>
              <a:rPr lang="ko-KR" altLang="en-US" sz="2000">
                <a:solidFill>
                  <a:schemeClr val="bg1"/>
                </a:solidFill>
              </a:rPr>
              <a:t> 시연영상 </a:t>
            </a:r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</a:rPr>
              <a:t>- http://kjj.kjj.r-e.kr/</a:t>
            </a:r>
          </a:p>
        </p:txBody>
      </p:sp>
    </p:spTree>
    <p:extLst>
      <p:ext uri="{BB962C8B-B14F-4D97-AF65-F5344CB8AC3E}">
        <p14:creationId xmlns:p14="http://schemas.microsoft.com/office/powerpoint/2010/main" val="42120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– APP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로그인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회원가입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19F526-1755-4DAF-42ED-64F5348A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96" y="1805938"/>
            <a:ext cx="2475892" cy="4317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6214B8-4540-03BB-C59F-83C1F7DAD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5" r="4582"/>
          <a:stretch/>
        </p:blipFill>
        <p:spPr>
          <a:xfrm>
            <a:off x="4386291" y="1805938"/>
            <a:ext cx="2660074" cy="43179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AAC5F9D-C9A1-FD0E-31C2-04FF81151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5" r="7402"/>
          <a:stretch/>
        </p:blipFill>
        <p:spPr>
          <a:xfrm>
            <a:off x="7298168" y="1805939"/>
            <a:ext cx="2660074" cy="43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– APP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메인화면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8951F4-15F2-0D92-59C2-B53689C6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22" y="1819564"/>
            <a:ext cx="2676588" cy="44973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0A1D47-EDB1-2AE9-ACFE-0E67053CE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44" y="1819564"/>
            <a:ext cx="2933295" cy="44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240328" y="18937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</a:rPr>
              <a:t>목차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67EE0E-5E68-9852-8138-975DDA576174}"/>
              </a:ext>
            </a:extLst>
          </p:cNvPr>
          <p:cNvGrpSpPr/>
          <p:nvPr/>
        </p:nvGrpSpPr>
        <p:grpSpPr>
          <a:xfrm>
            <a:off x="2184400" y="1784641"/>
            <a:ext cx="4419548" cy="523815"/>
            <a:chOff x="1320852" y="4758750"/>
            <a:chExt cx="4419548" cy="5238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D51BF2-6EB9-611F-4701-80FEEF5D854D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</a:rPr>
                <a:t>주제 선정 배경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923944-3754-6035-10E3-173C5EB48C0F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E6A8BB-0F9C-7A70-07CA-90A43B282D11}"/>
              </a:ext>
            </a:extLst>
          </p:cNvPr>
          <p:cNvGrpSpPr/>
          <p:nvPr/>
        </p:nvGrpSpPr>
        <p:grpSpPr>
          <a:xfrm>
            <a:off x="2184400" y="2506346"/>
            <a:ext cx="4419548" cy="523815"/>
            <a:chOff x="1320852" y="4758750"/>
            <a:chExt cx="4419548" cy="5238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9B3471-6327-FECF-A1A2-A0D9D832F2B5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</a:rPr>
                <a:t>중간발표 피드백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27C4C-A0DB-E1E0-C1F2-13259AF4DD22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A974E6-F728-1CCE-F3EC-9284B6983169}"/>
              </a:ext>
            </a:extLst>
          </p:cNvPr>
          <p:cNvGrpSpPr/>
          <p:nvPr/>
        </p:nvGrpSpPr>
        <p:grpSpPr>
          <a:xfrm>
            <a:off x="2184400" y="3167092"/>
            <a:ext cx="4419548" cy="523815"/>
            <a:chOff x="1320852" y="4758750"/>
            <a:chExt cx="4419548" cy="523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D09F6B-C6A9-57D8-ADC1-63042B37C908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</a:rPr>
                <a:t>개선사항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807A1F-7298-4BBA-806C-2845FF25ADB2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1B1BCF8-87C6-14AE-5D90-D3EA2D6AED30}"/>
              </a:ext>
            </a:extLst>
          </p:cNvPr>
          <p:cNvGrpSpPr/>
          <p:nvPr/>
        </p:nvGrpSpPr>
        <p:grpSpPr>
          <a:xfrm>
            <a:off x="2184400" y="3827838"/>
            <a:ext cx="4419548" cy="523815"/>
            <a:chOff x="1320852" y="4758750"/>
            <a:chExt cx="4419548" cy="5238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8FBEF1-D62B-D986-7EB1-10B01C09EB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</a:rPr>
                <a:t>프로젝트 결과물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494B2A1-5F98-C545-CAEA-8BF3A1A35107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21E1A3-F04F-1D55-369A-5CFC76B45AAB}"/>
              </a:ext>
            </a:extLst>
          </p:cNvPr>
          <p:cNvGrpSpPr/>
          <p:nvPr/>
        </p:nvGrpSpPr>
        <p:grpSpPr>
          <a:xfrm>
            <a:off x="2184400" y="4488584"/>
            <a:ext cx="4419548" cy="523815"/>
            <a:chOff x="1320852" y="4758750"/>
            <a:chExt cx="4419548" cy="5238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74118C-D3FF-05F2-52C2-E2A1570092C4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1"/>
                  </a:solidFill>
                </a:rPr>
                <a:t>향후계획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F23729-AC0E-0EB8-B52A-57AD051197E5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solidFill>
                    <a:schemeClr val="bg1"/>
                  </a:solidFill>
                </a:rPr>
                <a:t>5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– APP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일정예약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2E479-8B48-02E2-19ED-18D31DA2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07" y="1716617"/>
            <a:ext cx="2799375" cy="4919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9AE656-666D-AA08-6CFD-D74898EF6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09" y="1730502"/>
            <a:ext cx="2836232" cy="49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8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46178" y="203262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– APP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FDDDB-ECA7-5D95-834F-6C8F4479A56B}"/>
              </a:ext>
            </a:extLst>
          </p:cNvPr>
          <p:cNvSpPr txBox="1"/>
          <p:nvPr/>
        </p:nvSpPr>
        <p:spPr>
          <a:xfrm>
            <a:off x="375466" y="1029959"/>
            <a:ext cx="96797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</a:rPr>
              <a:t>마이페이지 및 설정 화면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3D131D-66A0-3248-3B18-2E6ADAC9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19" y="1716616"/>
            <a:ext cx="2802691" cy="4919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89B2A2-D0D3-06E8-67B3-398C607B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362" y="1716617"/>
            <a:ext cx="2832948" cy="49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D9AD37-95C4-AB16-F9C6-56AC62DF658F}"/>
              </a:ext>
            </a:extLst>
          </p:cNvPr>
          <p:cNvSpPr txBox="1"/>
          <p:nvPr/>
        </p:nvSpPr>
        <p:spPr>
          <a:xfrm>
            <a:off x="281932" y="189376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프로젝트 결과물 </a:t>
            </a:r>
            <a:r>
              <a:rPr lang="en-US" altLang="ko-KR" sz="3600">
                <a:solidFill>
                  <a:schemeClr val="bg1"/>
                </a:solidFill>
              </a:rPr>
              <a:t>– APP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C8FA0-1F42-FE91-E320-CF4C5DA1E5F8}"/>
              </a:ext>
            </a:extLst>
          </p:cNvPr>
          <p:cNvSpPr txBox="1"/>
          <p:nvPr/>
        </p:nvSpPr>
        <p:spPr>
          <a:xfrm>
            <a:off x="375466" y="1029959"/>
            <a:ext cx="967970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</a:rPr>
              <a:t>App</a:t>
            </a:r>
            <a:r>
              <a:rPr lang="ko-KR" altLang="en-US" sz="2000">
                <a:solidFill>
                  <a:schemeClr val="bg1"/>
                </a:solidFill>
              </a:rPr>
              <a:t> 시연영상</a:t>
            </a:r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</a:rPr>
              <a:t>- http://kjj.kjj.r-e.kr:81</a:t>
            </a:r>
          </a:p>
        </p:txBody>
      </p:sp>
      <p:pic>
        <p:nvPicPr>
          <p:cNvPr id="6" name="app">
            <a:hlinkClick r:id="" action="ppaction://media"/>
            <a:extLst>
              <a:ext uri="{FF2B5EF4-FFF2-40B4-BE49-F238E27FC236}">
                <a16:creationId xmlns:a16="http://schemas.microsoft.com/office/drawing/2014/main" id="{CEF50440-AC53-343D-AD43-E96E2840E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4507" y="938874"/>
            <a:ext cx="3222985" cy="57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7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81932" y="189376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향후 계획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D4BA9-DCE9-5073-E5AD-F792B67A77CE}"/>
              </a:ext>
            </a:extLst>
          </p:cNvPr>
          <p:cNvSpPr txBox="1"/>
          <p:nvPr/>
        </p:nvSpPr>
        <p:spPr>
          <a:xfrm>
            <a:off x="1089892" y="1805770"/>
            <a:ext cx="96797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1. </a:t>
            </a:r>
            <a:r>
              <a:rPr lang="ko-KR" altLang="en-US" sz="2400">
                <a:solidFill>
                  <a:schemeClr val="bg1"/>
                </a:solidFill>
              </a:rPr>
              <a:t>예측 데이터 생성 범위 확장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  - n</a:t>
            </a:r>
            <a:r>
              <a:rPr lang="ko-KR" altLang="en-US">
                <a:solidFill>
                  <a:schemeClr val="bg1"/>
                </a:solidFill>
              </a:rPr>
              <a:t>개월 후의 식재료 소비 예측 데이터를 생성하도록 확장 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발주 단계에서의 활용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 sz="2400">
                <a:solidFill>
                  <a:schemeClr val="bg1"/>
                </a:solidFill>
              </a:rPr>
              <a:t>2. </a:t>
            </a:r>
            <a:r>
              <a:rPr lang="ko-KR" altLang="en-US" sz="2400">
                <a:solidFill>
                  <a:schemeClr val="bg1"/>
                </a:solidFill>
              </a:rPr>
              <a:t>관리자 </a:t>
            </a:r>
            <a:r>
              <a:rPr lang="en-US" altLang="ko-KR" sz="2400">
                <a:solidFill>
                  <a:schemeClr val="bg1"/>
                </a:solidFill>
              </a:rPr>
              <a:t>– </a:t>
            </a:r>
            <a:r>
              <a:rPr lang="ko-KR" altLang="en-US" sz="2400">
                <a:solidFill>
                  <a:schemeClr val="bg1"/>
                </a:solidFill>
              </a:rPr>
              <a:t>이용자 간 피드백 수용이 가능한 모델 개발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  - </a:t>
            </a:r>
            <a:r>
              <a:rPr lang="ko-KR" altLang="en-US">
                <a:solidFill>
                  <a:schemeClr val="bg1"/>
                </a:solidFill>
              </a:rPr>
              <a:t>예측 데이터 생성 시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이용자 리뷰 데이터를 반영할 수 있는 모델 개발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 sz="2400">
                <a:solidFill>
                  <a:schemeClr val="bg1"/>
                </a:solidFill>
              </a:rPr>
              <a:t>3. </a:t>
            </a:r>
            <a:r>
              <a:rPr lang="ko-KR" altLang="en-US" sz="2400">
                <a:solidFill>
                  <a:schemeClr val="bg1"/>
                </a:solidFill>
              </a:rPr>
              <a:t>리뷰 데이터 수집</a:t>
            </a:r>
            <a:r>
              <a:rPr lang="en-US" altLang="ko-KR" sz="2400">
                <a:solidFill>
                  <a:schemeClr val="bg1"/>
                </a:solidFill>
              </a:rPr>
              <a:t>, </a:t>
            </a:r>
            <a:r>
              <a:rPr lang="ko-KR" altLang="en-US" sz="2400">
                <a:solidFill>
                  <a:schemeClr val="bg1"/>
                </a:solidFill>
              </a:rPr>
              <a:t>분석 로직 개발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  - </a:t>
            </a:r>
            <a:r>
              <a:rPr lang="ko-KR" altLang="en-US">
                <a:solidFill>
                  <a:schemeClr val="bg1"/>
                </a:solidFill>
              </a:rPr>
              <a:t>앱에서 사용자 경험 기반 피드백 데이터 확보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 sz="2400">
                <a:solidFill>
                  <a:schemeClr val="bg1"/>
                </a:solidFill>
              </a:rPr>
              <a:t>4. </a:t>
            </a:r>
            <a:r>
              <a:rPr lang="ko-KR" altLang="en-US" sz="2400">
                <a:solidFill>
                  <a:schemeClr val="bg1"/>
                </a:solidFill>
              </a:rPr>
              <a:t>디자인 업그레이드</a:t>
            </a:r>
            <a:endParaRPr lang="en-US" altLang="ko-KR" sz="2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  - Bootstrap </a:t>
            </a:r>
            <a:r>
              <a:rPr lang="ko-KR" altLang="en-US">
                <a:solidFill>
                  <a:schemeClr val="bg1"/>
                </a:solidFill>
              </a:rPr>
              <a:t>기반으로 진행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9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333612" y="1252835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>
                <a:solidFill>
                  <a:schemeClr val="bg1"/>
                </a:solidFill>
              </a:rPr>
              <a:t>Q&amp;A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120073" y="189376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</a:rPr>
              <a:t>주제 선정 배경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E279747-DC70-76CA-C8F6-37796995EE04}"/>
              </a:ext>
            </a:extLst>
          </p:cNvPr>
          <p:cNvSpPr txBox="1"/>
          <p:nvPr/>
        </p:nvSpPr>
        <p:spPr>
          <a:xfrm>
            <a:off x="1098810" y="1212893"/>
            <a:ext cx="11093190" cy="226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>
                <a:solidFill>
                  <a:schemeClr val="bg1"/>
                </a:solidFill>
              </a:rPr>
              <a:t>대두되고 있는 음식물 쓰레기 문제</a:t>
            </a:r>
            <a:endParaRPr lang="en-US" altLang="ko-KR" sz="24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</a:rPr>
              <a:t>	- </a:t>
            </a:r>
            <a:r>
              <a:rPr lang="ko-KR" altLang="en-US" sz="2000">
                <a:solidFill>
                  <a:schemeClr val="bg1"/>
                </a:solidFill>
              </a:rPr>
              <a:t>음식물 쓰레기는 모든 과정에서 대량의 온실가스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처리비용 발생</a:t>
            </a:r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</a:rPr>
              <a:t>	- </a:t>
            </a:r>
            <a:r>
              <a:rPr lang="ko-KR" altLang="en-US" sz="2000">
                <a:solidFill>
                  <a:schemeClr val="bg1"/>
                </a:solidFill>
              </a:rPr>
              <a:t>이에 </a:t>
            </a:r>
            <a:r>
              <a:rPr lang="en-US" altLang="ko-KR" sz="2000">
                <a:solidFill>
                  <a:schemeClr val="bg1"/>
                </a:solidFill>
              </a:rPr>
              <a:t>“</a:t>
            </a:r>
            <a:r>
              <a:rPr lang="ko-KR" altLang="en-US" sz="2000">
                <a:solidFill>
                  <a:schemeClr val="bg1"/>
                </a:solidFill>
              </a:rPr>
              <a:t>잔반 없는 날</a:t>
            </a:r>
            <a:r>
              <a:rPr lang="en-US" altLang="ko-KR" sz="2000">
                <a:solidFill>
                  <a:schemeClr val="bg1"/>
                </a:solidFill>
              </a:rPr>
              <a:t>＂</a:t>
            </a:r>
            <a:r>
              <a:rPr lang="ko-KR" altLang="en-US" sz="2000">
                <a:solidFill>
                  <a:schemeClr val="bg1"/>
                </a:solidFill>
              </a:rPr>
              <a:t>등 각종 캠페인을 진행하고 있지만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일시적임</a:t>
            </a:r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</a:rPr>
              <a:t>	- </a:t>
            </a:r>
            <a:r>
              <a:rPr lang="ko-KR" altLang="en-US" sz="2000">
                <a:solidFill>
                  <a:schemeClr val="bg1"/>
                </a:solidFill>
              </a:rPr>
              <a:t>특히 구내식당은 식수인원이 유동적이므로 보다 정확한 급식 수요 데이터가 요구됨</a:t>
            </a:r>
            <a:r>
              <a:rPr lang="en-US" altLang="ko-KR" sz="2000">
                <a:solidFill>
                  <a:schemeClr val="bg1"/>
                </a:solidFill>
              </a:rPr>
              <a:t>	 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E2288C5-063D-3235-5653-AA6AE7881DB2}"/>
              </a:ext>
            </a:extLst>
          </p:cNvPr>
          <p:cNvSpPr/>
          <p:nvPr/>
        </p:nvSpPr>
        <p:spPr>
          <a:xfrm>
            <a:off x="1614488" y="5747597"/>
            <a:ext cx="1247226" cy="312288"/>
          </a:xfrm>
          <a:prstGeom prst="rightArrow">
            <a:avLst>
              <a:gd name="adj1" fmla="val 50000"/>
              <a:gd name="adj2" fmla="val 11725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65CB2-C7F5-66EE-1BFA-3354E2FFBFC4}"/>
              </a:ext>
            </a:extLst>
          </p:cNvPr>
          <p:cNvSpPr txBox="1"/>
          <p:nvPr/>
        </p:nvSpPr>
        <p:spPr>
          <a:xfrm>
            <a:off x="2060025" y="5303577"/>
            <a:ext cx="9522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FFC000"/>
                </a:solidFill>
              </a:rPr>
              <a:t>1. </a:t>
            </a:r>
            <a:r>
              <a:rPr lang="ko-KR" altLang="en-US" sz="2400">
                <a:solidFill>
                  <a:srgbClr val="FFC000"/>
                </a:solidFill>
              </a:rPr>
              <a:t>어느 대상에도 적용가능하고</a:t>
            </a:r>
            <a:r>
              <a:rPr lang="en-US" altLang="ko-KR" sz="2400">
                <a:solidFill>
                  <a:srgbClr val="FFC000"/>
                </a:solidFill>
              </a:rPr>
              <a:t> </a:t>
            </a:r>
          </a:p>
          <a:p>
            <a:pPr algn="ctr"/>
            <a:r>
              <a:rPr lang="en-US" altLang="ko-KR" sz="2400">
                <a:solidFill>
                  <a:srgbClr val="FFC000"/>
                </a:solidFill>
              </a:rPr>
              <a:t>2. </a:t>
            </a:r>
            <a:r>
              <a:rPr lang="ko-KR" altLang="en-US" sz="2400">
                <a:solidFill>
                  <a:srgbClr val="FFC000"/>
                </a:solidFill>
              </a:rPr>
              <a:t>식수 인원 정보 기반의 예측 데이터를 제공하여</a:t>
            </a:r>
            <a:endParaRPr lang="en-US" altLang="ko-KR" sz="2400">
              <a:solidFill>
                <a:srgbClr val="FFC000"/>
              </a:solidFill>
            </a:endParaRPr>
          </a:p>
          <a:p>
            <a:pPr algn="ctr"/>
            <a:r>
              <a:rPr lang="ko-KR" altLang="en-US" sz="2400">
                <a:solidFill>
                  <a:srgbClr val="FFC000"/>
                </a:solidFill>
              </a:rPr>
              <a:t>음식물 쓰레기 감소를 도모할 수 있는 시스템 개발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pic>
        <p:nvPicPr>
          <p:cNvPr id="17" name="그림 18">
            <a:extLst>
              <a:ext uri="{FF2B5EF4-FFF2-40B4-BE49-F238E27FC236}">
                <a16:creationId xmlns:a16="http://schemas.microsoft.com/office/drawing/2014/main" id="{FB4E71A5-BF11-E808-3C4B-830206127D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14" y="3255840"/>
            <a:ext cx="1895013" cy="1571593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41A9FC-5207-FBB5-1C24-9678376E2554}"/>
              </a:ext>
            </a:extLst>
          </p:cNvPr>
          <p:cNvSpPr txBox="1"/>
          <p:nvPr/>
        </p:nvSpPr>
        <p:spPr>
          <a:xfrm>
            <a:off x="2736068" y="4857904"/>
            <a:ext cx="2036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아워홈 </a:t>
            </a:r>
            <a:r>
              <a:rPr lang="en-US" altLang="ko-KR" sz="1100">
                <a:solidFill>
                  <a:schemeClr val="bg1"/>
                </a:solidFill>
              </a:rPr>
              <a:t>&lt;Meal Care&gt;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9" name="그림 19">
            <a:extLst>
              <a:ext uri="{FF2B5EF4-FFF2-40B4-BE49-F238E27FC236}">
                <a16:creationId xmlns:a16="http://schemas.microsoft.com/office/drawing/2014/main" id="{A3757828-8138-3F88-2933-77748D63A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2670" y="3439813"/>
            <a:ext cx="2585395" cy="1327154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D42BC3-49E6-EA90-C314-D6765B6BBE4D}"/>
              </a:ext>
            </a:extLst>
          </p:cNvPr>
          <p:cNvSpPr txBox="1"/>
          <p:nvPr/>
        </p:nvSpPr>
        <p:spPr>
          <a:xfrm>
            <a:off x="5152671" y="4863480"/>
            <a:ext cx="2585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사학연금 </a:t>
            </a:r>
            <a:r>
              <a:rPr lang="en-US" altLang="ko-KR" sz="1100">
                <a:solidFill>
                  <a:schemeClr val="bg1"/>
                </a:solidFill>
              </a:rPr>
              <a:t>&lt;</a:t>
            </a:r>
            <a:r>
              <a:rPr lang="ko-KR" altLang="en-US" sz="1100">
                <a:solidFill>
                  <a:schemeClr val="bg1"/>
                </a:solidFill>
              </a:rPr>
              <a:t>구내식당 사전예약 시스템</a:t>
            </a:r>
            <a:r>
              <a:rPr lang="en-US" altLang="ko-KR" sz="1100">
                <a:solidFill>
                  <a:schemeClr val="bg1"/>
                </a:solidFill>
              </a:rPr>
              <a:t>&gt;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F7DCD-5130-1532-D755-5E17E2E32A05}"/>
              </a:ext>
            </a:extLst>
          </p:cNvPr>
          <p:cNvSpPr txBox="1"/>
          <p:nvPr/>
        </p:nvSpPr>
        <p:spPr>
          <a:xfrm>
            <a:off x="7908430" y="3611556"/>
            <a:ext cx="2140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>
                <a:solidFill>
                  <a:schemeClr val="bg1"/>
                </a:solidFill>
              </a:rPr>
              <a:t>적용 범위의 제한</a:t>
            </a:r>
            <a:endParaRPr lang="en-US" altLang="ko-KR" sz="160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/>
                </a:solidFill>
              </a:rPr>
              <a:t>단순 예약 시스템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150258" y="189376"/>
            <a:ext cx="362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</a:rPr>
              <a:t>중간 발표 피드백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79A299-8A72-B63A-81E5-5EC2CD269FC1}"/>
              </a:ext>
            </a:extLst>
          </p:cNvPr>
          <p:cNvSpPr txBox="1"/>
          <p:nvPr/>
        </p:nvSpPr>
        <p:spPr>
          <a:xfrm>
            <a:off x="978737" y="1589394"/>
            <a:ext cx="11093190" cy="3679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solidFill>
                  <a:schemeClr val="bg1"/>
                </a:solidFill>
              </a:rPr>
              <a:t>음식물 쓰레기 감소를 꾀하는 범위가 불분명하고 광범위함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solidFill>
                  <a:schemeClr val="bg1"/>
                </a:solidFill>
              </a:rPr>
              <a:t>단순 예약 시스템과의 차별성 부족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solidFill>
                  <a:schemeClr val="bg1"/>
                </a:solidFill>
              </a:rPr>
              <a:t>서비스 제목</a:t>
            </a:r>
            <a:r>
              <a:rPr lang="en-US" altLang="ko-KR" sz="2400">
                <a:solidFill>
                  <a:schemeClr val="bg1"/>
                </a:solidFill>
              </a:rPr>
              <a:t>(</a:t>
            </a:r>
            <a:r>
              <a:rPr lang="ko-KR" altLang="en-US" sz="2400">
                <a:solidFill>
                  <a:schemeClr val="bg1"/>
                </a:solidFill>
              </a:rPr>
              <a:t>이전 </a:t>
            </a:r>
            <a:r>
              <a:rPr lang="en-US" altLang="ko-KR" sz="2400">
                <a:solidFill>
                  <a:schemeClr val="bg1"/>
                </a:solidFill>
              </a:rPr>
              <a:t>‘</a:t>
            </a:r>
            <a:r>
              <a:rPr lang="ko-KR" altLang="en-US" sz="2400">
                <a:solidFill>
                  <a:schemeClr val="bg1"/>
                </a:solidFill>
              </a:rPr>
              <a:t>잔반제로</a:t>
            </a:r>
            <a:r>
              <a:rPr lang="en-US" altLang="ko-KR" sz="2400">
                <a:solidFill>
                  <a:schemeClr val="bg1"/>
                </a:solidFill>
              </a:rPr>
              <a:t>’)</a:t>
            </a:r>
            <a:r>
              <a:rPr lang="ko-KR" altLang="en-US" sz="2400">
                <a:solidFill>
                  <a:schemeClr val="bg1"/>
                </a:solidFill>
              </a:rPr>
              <a:t>의 직관성이 떨어짐</a:t>
            </a:r>
            <a:endParaRPr lang="en-US" altLang="ko-KR" sz="240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solidFill>
                  <a:schemeClr val="bg1"/>
                </a:solidFill>
              </a:rPr>
              <a:t>이미지 관련 기능 추가 및 확장자 선택 필요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solidFill>
                  <a:schemeClr val="bg1"/>
                </a:solidFill>
              </a:rPr>
              <a:t>앱 사용 가이드 제시 필요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13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281932" y="18937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</a:rPr>
              <a:t>개선사항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79A299-8A72-B63A-81E5-5EC2CD269FC1}"/>
              </a:ext>
            </a:extLst>
          </p:cNvPr>
          <p:cNvSpPr txBox="1"/>
          <p:nvPr/>
        </p:nvSpPr>
        <p:spPr>
          <a:xfrm>
            <a:off x="932555" y="1232071"/>
            <a:ext cx="11093190" cy="4202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1"/>
                </a:solidFill>
              </a:rPr>
              <a:t>음식물 쓰레기 감소를 꾀하는 범위가 불분명하고 광범위함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서비스 적용 범위를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배식 이전 단계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로 한정함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-&gt; </a:t>
            </a:r>
            <a:r>
              <a:rPr lang="ko-KR" altLang="en-US" dirty="0">
                <a:solidFill>
                  <a:schemeClr val="bg1"/>
                </a:solidFill>
              </a:rPr>
              <a:t>이는 발주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조리 과정이 포함될 수 있음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-&gt; </a:t>
            </a:r>
            <a:r>
              <a:rPr lang="ko-KR" altLang="en-US" dirty="0">
                <a:solidFill>
                  <a:schemeClr val="bg1"/>
                </a:solidFill>
              </a:rPr>
              <a:t>이용자가 먹고 남긴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 err="1">
                <a:solidFill>
                  <a:schemeClr val="bg1"/>
                </a:solidFill>
              </a:rPr>
              <a:t>잔반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량 감소는 배제함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1"/>
                </a:solidFill>
              </a:rPr>
              <a:t>서비스 제목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이전 </a:t>
            </a:r>
            <a:r>
              <a:rPr lang="en-US" altLang="ko-KR" sz="2400" dirty="0">
                <a:solidFill>
                  <a:schemeClr val="bg1"/>
                </a:solidFill>
              </a:rPr>
              <a:t>‘</a:t>
            </a:r>
            <a:r>
              <a:rPr lang="ko-KR" altLang="en-US" sz="2400" dirty="0" err="1">
                <a:solidFill>
                  <a:schemeClr val="bg1"/>
                </a:solidFill>
              </a:rPr>
              <a:t>잔반제로</a:t>
            </a:r>
            <a:r>
              <a:rPr lang="en-US" altLang="ko-KR" sz="2400" dirty="0">
                <a:solidFill>
                  <a:schemeClr val="bg1"/>
                </a:solidFill>
              </a:rPr>
              <a:t>’)</a:t>
            </a:r>
            <a:r>
              <a:rPr lang="ko-KR" altLang="en-US" sz="2400" dirty="0">
                <a:solidFill>
                  <a:schemeClr val="bg1"/>
                </a:solidFill>
              </a:rPr>
              <a:t>의 직관성이 떨어짐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-&gt; </a:t>
            </a:r>
            <a:r>
              <a:rPr lang="ko-KR" altLang="en-US" dirty="0">
                <a:solidFill>
                  <a:schemeClr val="bg1"/>
                </a:solidFill>
              </a:rPr>
              <a:t>상기 사항을 고려하여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목적이 더욱 명확하게 전달되도록 변경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-&gt; (</a:t>
            </a:r>
            <a:r>
              <a:rPr lang="ko-KR" altLang="en-US" dirty="0">
                <a:solidFill>
                  <a:schemeClr val="bg1"/>
                </a:solidFill>
              </a:rPr>
              <a:t>구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 err="1">
                <a:solidFill>
                  <a:schemeClr val="bg1"/>
                </a:solidFill>
              </a:rPr>
              <a:t>잔반제로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/ (</a:t>
            </a:r>
            <a:r>
              <a:rPr lang="ko-KR" altLang="en-US" dirty="0">
                <a:solidFill>
                  <a:schemeClr val="bg1"/>
                </a:solidFill>
              </a:rPr>
              <a:t>신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관리자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식재료 </a:t>
            </a:r>
            <a:r>
              <a:rPr lang="ko-KR" altLang="en-US" dirty="0" err="1">
                <a:solidFill>
                  <a:schemeClr val="bg1"/>
                </a:solidFill>
              </a:rPr>
              <a:t>절약단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소비자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식단미리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12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281932" y="18937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</a:rPr>
              <a:t>개선사항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79A299-8A72-B63A-81E5-5EC2CD269FC1}"/>
              </a:ext>
            </a:extLst>
          </p:cNvPr>
          <p:cNvSpPr txBox="1"/>
          <p:nvPr/>
        </p:nvSpPr>
        <p:spPr>
          <a:xfrm>
            <a:off x="932555" y="1121235"/>
            <a:ext cx="11093190" cy="203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solidFill>
                  <a:schemeClr val="bg1"/>
                </a:solidFill>
              </a:rPr>
              <a:t>이미지 관련 기능 추가 및 확장자 선택 필요</a:t>
            </a:r>
            <a:endParaRPr lang="en-US" altLang="ko-KR" sz="24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    -&gt; </a:t>
            </a:r>
            <a:r>
              <a:rPr lang="ko-KR" altLang="en-US">
                <a:solidFill>
                  <a:schemeClr val="bg1"/>
                </a:solidFill>
              </a:rPr>
              <a:t>이미지 </a:t>
            </a:r>
            <a:r>
              <a:rPr lang="en-US" altLang="ko-KR">
                <a:solidFill>
                  <a:schemeClr val="bg1"/>
                </a:solidFill>
              </a:rPr>
              <a:t>CRUD </a:t>
            </a:r>
            <a:r>
              <a:rPr lang="ko-KR" altLang="en-US">
                <a:solidFill>
                  <a:schemeClr val="bg1"/>
                </a:solidFill>
              </a:rPr>
              <a:t>기능 추가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    -&gt; </a:t>
            </a:r>
            <a:r>
              <a:rPr lang="ko-KR" altLang="en-US">
                <a:solidFill>
                  <a:schemeClr val="bg1"/>
                </a:solidFill>
              </a:rPr>
              <a:t>사용자 관점에서 이미지 업로드 시 </a:t>
            </a:r>
            <a:r>
              <a:rPr lang="en-US" altLang="ko-KR">
                <a:solidFill>
                  <a:schemeClr val="bg1"/>
                </a:solidFill>
              </a:rPr>
              <a:t>JPEG, PNG, JPG </a:t>
            </a:r>
            <a:r>
              <a:rPr lang="ko-KR" altLang="en-US">
                <a:solidFill>
                  <a:schemeClr val="bg1"/>
                </a:solidFill>
              </a:rPr>
              <a:t>모두 지원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/>
                </a:solidFill>
              </a:rPr>
              <a:t>    -&gt; </a:t>
            </a:r>
            <a:r>
              <a:rPr lang="ko-KR" altLang="en-US">
                <a:solidFill>
                  <a:schemeClr val="bg1"/>
                </a:solidFill>
              </a:rPr>
              <a:t>서버 관점에서는 모든 이미지를 </a:t>
            </a:r>
            <a:r>
              <a:rPr lang="en-US" altLang="ko-KR">
                <a:solidFill>
                  <a:schemeClr val="bg1"/>
                </a:solidFill>
              </a:rPr>
              <a:t>png</a:t>
            </a:r>
            <a:r>
              <a:rPr lang="ko-KR" altLang="en-US">
                <a:solidFill>
                  <a:schemeClr val="bg1"/>
                </a:solidFill>
              </a:rPr>
              <a:t>로 변환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저장하여 호환성 및 유지보수성 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07388-F013-825C-EF81-1AE839B09778}"/>
              </a:ext>
            </a:extLst>
          </p:cNvPr>
          <p:cNvSpPr txBox="1"/>
          <p:nvPr/>
        </p:nvSpPr>
        <p:spPr>
          <a:xfrm>
            <a:off x="4835557" y="6379851"/>
            <a:ext cx="2520886" cy="40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85000"/>
                  </a:schemeClr>
                </a:solidFill>
              </a:rPr>
              <a:t>서비스 서버 내부 이미지 저장 경로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1D63B0-8C04-D9F7-3E4C-3E0035D78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40"/>
          <a:stretch/>
        </p:blipFill>
        <p:spPr>
          <a:xfrm>
            <a:off x="2111854" y="6014684"/>
            <a:ext cx="7968292" cy="4007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D660D-790C-53B0-0AAD-32C7952F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908" y="4741929"/>
            <a:ext cx="6942184" cy="1104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E13598-D96C-DB26-D3BB-028F2B995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483" y="3601376"/>
            <a:ext cx="4057034" cy="9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281932" y="18937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</a:rPr>
              <a:t>개선사항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79A299-8A72-B63A-81E5-5EC2CD269FC1}"/>
              </a:ext>
            </a:extLst>
          </p:cNvPr>
          <p:cNvSpPr txBox="1"/>
          <p:nvPr/>
        </p:nvSpPr>
        <p:spPr>
          <a:xfrm>
            <a:off x="461818" y="1114645"/>
            <a:ext cx="10233891" cy="2413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solidFill>
                  <a:schemeClr val="bg1"/>
                </a:solidFill>
              </a:rPr>
              <a:t>단순 예약 시스템과의 차별성 부족</a:t>
            </a:r>
            <a:endParaRPr lang="en-US" altLang="ko-KR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    -&gt; </a:t>
            </a:r>
            <a:r>
              <a:rPr lang="ko-KR" altLang="en-US">
                <a:solidFill>
                  <a:schemeClr val="bg1"/>
                </a:solidFill>
              </a:rPr>
              <a:t>존재하는 유사 시스템들에 대한 분석 진행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     -&gt; </a:t>
            </a:r>
            <a:r>
              <a:rPr lang="ko-KR" altLang="en-US">
                <a:solidFill>
                  <a:schemeClr val="bg1"/>
                </a:solidFill>
              </a:rPr>
              <a:t>시스템 적용 범위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이용 방식 등 전반적인 부분에서 비교 우위 선점</a:t>
            </a:r>
            <a:endParaRPr lang="en-US" altLang="ko-KR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solidFill>
                  <a:schemeClr val="bg1"/>
                </a:solidFill>
              </a:rPr>
              <a:t>     -&gt; </a:t>
            </a:r>
            <a:r>
              <a:rPr lang="ko-KR" altLang="en-US">
                <a:solidFill>
                  <a:schemeClr val="bg1"/>
                </a:solidFill>
              </a:rPr>
              <a:t>차별화된 강점으로</a:t>
            </a:r>
            <a:r>
              <a:rPr lang="en-US" altLang="ko-KR">
                <a:solidFill>
                  <a:schemeClr val="bg1"/>
                </a:solidFill>
              </a:rPr>
              <a:t>,</a:t>
            </a:r>
            <a:r>
              <a:rPr lang="ko-KR" altLang="en-US">
                <a:solidFill>
                  <a:schemeClr val="bg1"/>
                </a:solidFill>
              </a:rPr>
              <a:t> 음식물 쓰레기 저감을 위해 활용 가능한 예측 데이터를 생성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제공 계획 수립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EC13E5-6A97-3920-77B0-8EC93A459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65656"/>
              </p:ext>
            </p:extLst>
          </p:nvPr>
        </p:nvGraphicFramePr>
        <p:xfrm>
          <a:off x="1207742" y="3834356"/>
          <a:ext cx="9776516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4129">
                  <a:extLst>
                    <a:ext uri="{9D8B030D-6E8A-4147-A177-3AD203B41FA5}">
                      <a16:colId xmlns:a16="http://schemas.microsoft.com/office/drawing/2014/main" val="2165964744"/>
                    </a:ext>
                  </a:extLst>
                </a:gridCol>
                <a:gridCol w="2444129">
                  <a:extLst>
                    <a:ext uri="{9D8B030D-6E8A-4147-A177-3AD203B41FA5}">
                      <a16:colId xmlns:a16="http://schemas.microsoft.com/office/drawing/2014/main" val="1039487325"/>
                    </a:ext>
                  </a:extLst>
                </a:gridCol>
                <a:gridCol w="2444129">
                  <a:extLst>
                    <a:ext uri="{9D8B030D-6E8A-4147-A177-3AD203B41FA5}">
                      <a16:colId xmlns:a16="http://schemas.microsoft.com/office/drawing/2014/main" val="667170717"/>
                    </a:ext>
                  </a:extLst>
                </a:gridCol>
                <a:gridCol w="2444129">
                  <a:extLst>
                    <a:ext uri="{9D8B030D-6E8A-4147-A177-3AD203B41FA5}">
                      <a16:colId xmlns:a16="http://schemas.microsoft.com/office/drawing/2014/main" val="2580657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본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기존 시스템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(Meal care)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기존 시스템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사학연금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17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/>
                        <a:t>적용범위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제한없음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자사 입점 점포에 한함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내부 구성원에 한함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92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/>
                        <a:t>이용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매일 마감 직전까지 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예약정보 변경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사전 예약이 아닌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사전 구매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</a:t>
                      </a:r>
                      <a:r>
                        <a:rPr lang="ko-KR" altLang="en-US" sz="1400"/>
                        <a:t>주 전 미리 예약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27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/>
                        <a:t>기본 제공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예약 인원 수 및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ko-KR" altLang="en-US" sz="1400"/>
                        <a:t>관련 데이터들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구매 인원 수만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예약 인원 수만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091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400"/>
                        <a:t>추가 제공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</a:rPr>
                        <a:t>음식물 쓰레기 저감을 </a:t>
                      </a:r>
                      <a:endParaRPr lang="en-US" altLang="ko-KR" sz="140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</a:rPr>
                        <a:t>위해 활용가능한</a:t>
                      </a:r>
                      <a:endParaRPr lang="en-US" altLang="ko-KR" sz="140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</a:rPr>
                        <a:t>예측 데이터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6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48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E79A299-8A72-B63A-81E5-5EC2CD269FC1}"/>
              </a:ext>
            </a:extLst>
          </p:cNvPr>
          <p:cNvSpPr txBox="1"/>
          <p:nvPr/>
        </p:nvSpPr>
        <p:spPr>
          <a:xfrm>
            <a:off x="591127" y="1482038"/>
            <a:ext cx="967970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>
                <a:solidFill>
                  <a:schemeClr val="bg1"/>
                </a:solidFill>
              </a:rPr>
              <a:t>차별성 확보를 위한 예측 데이터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ko-KR" altLang="en-US" sz="2400">
                <a:solidFill>
                  <a:schemeClr val="bg1"/>
                </a:solidFill>
              </a:rPr>
              <a:t>생성 계획</a:t>
            </a:r>
            <a:endParaRPr lang="en-US" altLang="ko-KR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400">
                <a:solidFill>
                  <a:schemeClr val="bg1"/>
                </a:solidFill>
              </a:rPr>
              <a:t>    </a:t>
            </a:r>
            <a:r>
              <a:rPr lang="en-US" altLang="ko-KR" sz="2000">
                <a:solidFill>
                  <a:schemeClr val="bg1"/>
                </a:solidFill>
              </a:rPr>
              <a:t>1. </a:t>
            </a:r>
            <a:r>
              <a:rPr lang="ko-KR" altLang="en-US" sz="2000">
                <a:solidFill>
                  <a:schemeClr val="bg1"/>
                </a:solidFill>
              </a:rPr>
              <a:t>관리자 </a:t>
            </a:r>
            <a:r>
              <a:rPr lang="en-US" altLang="ko-KR" sz="2000">
                <a:solidFill>
                  <a:schemeClr val="bg1"/>
                </a:solidFill>
              </a:rPr>
              <a:t>- </a:t>
            </a:r>
            <a:r>
              <a:rPr lang="ko-KR" altLang="en-US" sz="2000">
                <a:solidFill>
                  <a:schemeClr val="bg1"/>
                </a:solidFill>
              </a:rPr>
              <a:t>익일 예상 식재료 소비량 데이터</a:t>
            </a:r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	</a:t>
            </a:r>
            <a:r>
              <a:rPr lang="en-US" altLang="ko-KR">
                <a:solidFill>
                  <a:schemeClr val="bg1"/>
                </a:solidFill>
              </a:rPr>
              <a:t>-&gt;</a:t>
            </a:r>
            <a:r>
              <a:rPr lang="ko-KR" altLang="en-US">
                <a:solidFill>
                  <a:schemeClr val="bg1"/>
                </a:solidFill>
              </a:rPr>
              <a:t> 메뉴등록 시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식재료 사용량 입력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수집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	-&gt; </a:t>
            </a:r>
            <a:r>
              <a:rPr lang="ko-KR" altLang="en-US">
                <a:solidFill>
                  <a:schemeClr val="bg1"/>
                </a:solidFill>
              </a:rPr>
              <a:t>사용자 이용정책을 기반으로 익일 예상 식수인원 데이터 생성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	-&gt; </a:t>
            </a:r>
            <a:r>
              <a:rPr lang="ko-KR" altLang="en-US">
                <a:solidFill>
                  <a:schemeClr val="bg1"/>
                </a:solidFill>
              </a:rPr>
              <a:t>해당 데이터를 활용하여 식재료별 소비량 예측 데이터 생성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 sz="2000">
              <a:solidFill>
                <a:schemeClr val="bg1"/>
              </a:solidFill>
            </a:endParaRPr>
          </a:p>
          <a:p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</a:rPr>
              <a:t>     2. </a:t>
            </a:r>
            <a:r>
              <a:rPr lang="ko-KR" altLang="en-US" sz="2000">
                <a:solidFill>
                  <a:schemeClr val="bg1"/>
                </a:solidFill>
              </a:rPr>
              <a:t>이용자 </a:t>
            </a:r>
            <a:r>
              <a:rPr lang="en-US" altLang="ko-KR" sz="2000">
                <a:solidFill>
                  <a:schemeClr val="bg1"/>
                </a:solidFill>
              </a:rPr>
              <a:t>– </a:t>
            </a:r>
            <a:r>
              <a:rPr lang="ko-KR" altLang="en-US" sz="2000">
                <a:solidFill>
                  <a:schemeClr val="bg1"/>
                </a:solidFill>
              </a:rPr>
              <a:t>음식량 리뷰데이터</a:t>
            </a:r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	</a:t>
            </a:r>
            <a:r>
              <a:rPr lang="en-US" altLang="ko-KR">
                <a:solidFill>
                  <a:schemeClr val="bg1"/>
                </a:solidFill>
              </a:rPr>
              <a:t>-&gt; </a:t>
            </a:r>
            <a:r>
              <a:rPr lang="ko-KR" altLang="en-US">
                <a:solidFill>
                  <a:schemeClr val="bg1"/>
                </a:solidFill>
              </a:rPr>
              <a:t>앱 알림 등을 활용하여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>
                <a:solidFill>
                  <a:schemeClr val="bg1"/>
                </a:solidFill>
              </a:rPr>
              <a:t>음식 양에 대한 리뷰 데이터 수집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F510-AB92-3B1E-F52B-F1BCBA4EA407}"/>
              </a:ext>
            </a:extLst>
          </p:cNvPr>
          <p:cNvSpPr txBox="1"/>
          <p:nvPr/>
        </p:nvSpPr>
        <p:spPr>
          <a:xfrm>
            <a:off x="281932" y="18937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</a:rPr>
              <a:t>개선사항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8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70D4799-4552-853A-CA0A-012F032E1633}"/>
              </a:ext>
            </a:extLst>
          </p:cNvPr>
          <p:cNvCxnSpPr>
            <a:cxnSpLocks/>
          </p:cNvCxnSpPr>
          <p:nvPr/>
        </p:nvCxnSpPr>
        <p:spPr>
          <a:xfrm>
            <a:off x="0" y="835707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D818DA-35D6-2776-0CE2-E1B5FDC5FFC9}"/>
              </a:ext>
            </a:extLst>
          </p:cNvPr>
          <p:cNvSpPr txBox="1"/>
          <p:nvPr/>
        </p:nvSpPr>
        <p:spPr>
          <a:xfrm>
            <a:off x="281933" y="189376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</a:rPr>
              <a:t>개선사항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6578D6-3F2D-961B-5082-51361351E3DA}"/>
              </a:ext>
            </a:extLst>
          </p:cNvPr>
          <p:cNvGrpSpPr/>
          <p:nvPr/>
        </p:nvGrpSpPr>
        <p:grpSpPr>
          <a:xfrm>
            <a:off x="3823565" y="3251765"/>
            <a:ext cx="938695" cy="1077194"/>
            <a:chOff x="828247" y="1861655"/>
            <a:chExt cx="938695" cy="107719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88150F0-8740-3224-8271-71A484FC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247" y="1861655"/>
              <a:ext cx="938695" cy="93869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4315B9-3284-13DA-BEE6-68A6510B735E}"/>
                </a:ext>
              </a:extLst>
            </p:cNvPr>
            <p:cNvSpPr txBox="1"/>
            <p:nvPr/>
          </p:nvSpPr>
          <p:spPr>
            <a:xfrm>
              <a:off x="868112" y="2661850"/>
              <a:ext cx="858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043D8A-BAF7-792C-FA61-98D2F74CE9E2}"/>
              </a:ext>
            </a:extLst>
          </p:cNvPr>
          <p:cNvCxnSpPr>
            <a:cxnSpLocks/>
          </p:cNvCxnSpPr>
          <p:nvPr/>
        </p:nvCxnSpPr>
        <p:spPr>
          <a:xfrm>
            <a:off x="4762260" y="3605869"/>
            <a:ext cx="214174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통형 41">
            <a:extLst>
              <a:ext uri="{FF2B5EF4-FFF2-40B4-BE49-F238E27FC236}">
                <a16:creationId xmlns:a16="http://schemas.microsoft.com/office/drawing/2014/main" id="{1D2199FE-978F-30C9-B040-1F6BB615DA94}"/>
              </a:ext>
            </a:extLst>
          </p:cNvPr>
          <p:cNvSpPr/>
          <p:nvPr/>
        </p:nvSpPr>
        <p:spPr>
          <a:xfrm>
            <a:off x="7154007" y="3363267"/>
            <a:ext cx="688693" cy="688693"/>
          </a:xfrm>
          <a:prstGeom prst="can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1A7D9B-A782-F981-82AF-0239005C33BB}"/>
              </a:ext>
            </a:extLst>
          </p:cNvPr>
          <p:cNvSpPr txBox="1"/>
          <p:nvPr/>
        </p:nvSpPr>
        <p:spPr>
          <a:xfrm>
            <a:off x="4996616" y="3300324"/>
            <a:ext cx="1673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1. </a:t>
            </a:r>
            <a:r>
              <a:rPr lang="ko-KR" altLang="en-US" sz="1200">
                <a:solidFill>
                  <a:schemeClr val="bg1"/>
                </a:solidFill>
              </a:rPr>
              <a:t>식재료 사용량 입력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7155F23-4812-4A3D-B6D9-F8EFB8372D97}"/>
              </a:ext>
            </a:extLst>
          </p:cNvPr>
          <p:cNvCxnSpPr>
            <a:cxnSpLocks/>
          </p:cNvCxnSpPr>
          <p:nvPr/>
        </p:nvCxnSpPr>
        <p:spPr>
          <a:xfrm flipH="1">
            <a:off x="4762258" y="3832604"/>
            <a:ext cx="20589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8779FA6-8347-29BE-0390-5F373EF40DDB}"/>
              </a:ext>
            </a:extLst>
          </p:cNvPr>
          <p:cNvSpPr txBox="1"/>
          <p:nvPr/>
        </p:nvSpPr>
        <p:spPr>
          <a:xfrm>
            <a:off x="4747520" y="3864192"/>
            <a:ext cx="2156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</a:rPr>
              <a:t>2. </a:t>
            </a:r>
            <a:r>
              <a:rPr lang="ko-KR" altLang="en-US" sz="1200">
                <a:solidFill>
                  <a:schemeClr val="bg1"/>
                </a:solidFill>
              </a:rPr>
              <a:t>예측 데이터 생성</a:t>
            </a:r>
            <a:r>
              <a:rPr lang="en-US" altLang="ko-KR" sz="1200">
                <a:solidFill>
                  <a:schemeClr val="bg1"/>
                </a:solidFill>
              </a:rPr>
              <a:t>,</a:t>
            </a:r>
            <a:r>
              <a:rPr lang="ko-KR" altLang="en-US" sz="1200">
                <a:solidFill>
                  <a:schemeClr val="bg1"/>
                </a:solidFill>
              </a:rPr>
              <a:t>제공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8909-3E61-D00F-FB98-A5CD4C674E69}"/>
              </a:ext>
            </a:extLst>
          </p:cNvPr>
          <p:cNvSpPr txBox="1"/>
          <p:nvPr/>
        </p:nvSpPr>
        <p:spPr>
          <a:xfrm>
            <a:off x="375466" y="1029959"/>
            <a:ext cx="9679709" cy="61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>
                <a:solidFill>
                  <a:schemeClr val="bg1"/>
                </a:solidFill>
              </a:rPr>
              <a:t>익일 예상 식재료 소비량 데이터 생성</a:t>
            </a:r>
            <a:r>
              <a:rPr lang="en-US" altLang="ko-KR" sz="2000">
                <a:solidFill>
                  <a:schemeClr val="bg1"/>
                </a:solidFill>
              </a:rPr>
              <a:t>, </a:t>
            </a:r>
            <a:r>
              <a:rPr lang="ko-KR" altLang="en-US" sz="2000">
                <a:solidFill>
                  <a:schemeClr val="bg1"/>
                </a:solidFill>
              </a:rPr>
              <a:t>제공 구현</a:t>
            </a:r>
            <a:endParaRPr lang="en-US" altLang="ko-KR" sz="20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E4A84D-1B30-7F86-7E44-F5B2BC058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7" y="2235878"/>
            <a:ext cx="2910897" cy="2888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3F8D0D-AF71-BA5A-BBCD-04F7E7598834}"/>
              </a:ext>
            </a:extLst>
          </p:cNvPr>
          <p:cNvSpPr txBox="1"/>
          <p:nvPr/>
        </p:nvSpPr>
        <p:spPr>
          <a:xfrm>
            <a:off x="8406437" y="2099592"/>
            <a:ext cx="2909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</a:rPr>
              <a:t>지정된 요일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시간마다</a:t>
            </a:r>
            <a:endParaRPr lang="en-US" altLang="ko-KR" sz="1200">
              <a:solidFill>
                <a:schemeClr val="bg1"/>
              </a:solidFill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</a:rPr>
              <a:t>이용자 정책 기반 예측 데이터 생성</a:t>
            </a:r>
            <a:r>
              <a:rPr lang="en-US" altLang="ko-KR" sz="1200">
                <a:solidFill>
                  <a:schemeClr val="bg1"/>
                </a:solidFill>
              </a:rPr>
              <a:t>, </a:t>
            </a:r>
            <a:r>
              <a:rPr lang="ko-KR" altLang="en-US" sz="1200">
                <a:solidFill>
                  <a:schemeClr val="bg1"/>
                </a:solidFill>
              </a:rPr>
              <a:t>제공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BEA7E-A9A8-2B39-8C60-2E1972482F12}"/>
              </a:ext>
            </a:extLst>
          </p:cNvPr>
          <p:cNvSpPr txBox="1"/>
          <p:nvPr/>
        </p:nvSpPr>
        <p:spPr>
          <a:xfrm>
            <a:off x="7068871" y="4051960"/>
            <a:ext cx="85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8737A1-8B33-1173-7461-A6DC85586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901" y="2540815"/>
            <a:ext cx="1334074" cy="11344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457830-2F43-5975-C7A7-D6AC13949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201" y="3949546"/>
            <a:ext cx="3323474" cy="234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755</Words>
  <Application>Microsoft Office PowerPoint</Application>
  <PresentationFormat>와이드스크린</PresentationFormat>
  <Paragraphs>167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Noto Sans KR Medium</vt:lpstr>
      <vt:lpstr>굴림</vt:lpstr>
      <vt:lpstr>마루 부리 Beta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정형목</cp:lastModifiedBy>
  <cp:revision>207</cp:revision>
  <dcterms:created xsi:type="dcterms:W3CDTF">2020-11-18T01:48:02Z</dcterms:created>
  <dcterms:modified xsi:type="dcterms:W3CDTF">2023-06-12T09:35:38Z</dcterms:modified>
</cp:coreProperties>
</file>